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3" r:id="rId1"/>
  </p:sldMasterIdLst>
  <p:notesMasterIdLst>
    <p:notesMasterId r:id="rId39"/>
  </p:notesMasterIdLst>
  <p:sldIdLst>
    <p:sldId id="257" r:id="rId2"/>
    <p:sldId id="290" r:id="rId3"/>
    <p:sldId id="332" r:id="rId4"/>
    <p:sldId id="333" r:id="rId5"/>
    <p:sldId id="335" r:id="rId6"/>
    <p:sldId id="336" r:id="rId7"/>
    <p:sldId id="337" r:id="rId8"/>
    <p:sldId id="347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34" r:id="rId17"/>
    <p:sldId id="346" r:id="rId18"/>
    <p:sldId id="348" r:id="rId19"/>
    <p:sldId id="298" r:id="rId20"/>
    <p:sldId id="352" r:id="rId21"/>
    <p:sldId id="353" r:id="rId22"/>
    <p:sldId id="322" r:id="rId23"/>
    <p:sldId id="323" r:id="rId24"/>
    <p:sldId id="357" r:id="rId25"/>
    <p:sldId id="358" r:id="rId26"/>
    <p:sldId id="359" r:id="rId27"/>
    <p:sldId id="360" r:id="rId28"/>
    <p:sldId id="361" r:id="rId29"/>
    <p:sldId id="362" r:id="rId30"/>
    <p:sldId id="349" r:id="rId31"/>
    <p:sldId id="350" r:id="rId32"/>
    <p:sldId id="351" r:id="rId33"/>
    <p:sldId id="365" r:id="rId34"/>
    <p:sldId id="355" r:id="rId35"/>
    <p:sldId id="356" r:id="rId36"/>
    <p:sldId id="363" r:id="rId37"/>
    <p:sldId id="364" r:id="rId3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45 Helvetica Light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7"/>
  </p:normalViewPr>
  <p:slideViewPr>
    <p:cSldViewPr>
      <p:cViewPr varScale="1">
        <p:scale>
          <a:sx n="134" d="100"/>
          <a:sy n="134" d="100"/>
        </p:scale>
        <p:origin x="144" y="6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45 Helvetica Light" pitchFamily="-110" charset="0"/>
                <a:ea typeface="Geneva" pitchFamily="-110" charset="-128"/>
                <a:cs typeface="Geneva" pitchFamily="-11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45 Helvetica Light" pitchFamily="-110" charset="0"/>
                <a:ea typeface="Geneva" pitchFamily="-110" charset="-128"/>
                <a:cs typeface="Geneva" pitchFamily="-11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45 Helvetica Light" pitchFamily="-110" charset="0"/>
                <a:ea typeface="Geneva" pitchFamily="-110" charset="-128"/>
                <a:cs typeface="Geneva" pitchFamily="-110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Geneva" charset="0"/>
              </a:defRPr>
            </a:lvl1pPr>
          </a:lstStyle>
          <a:p>
            <a:pPr>
              <a:defRPr/>
            </a:pPr>
            <a:fld id="{2CA92E1C-DF9A-5647-9BC3-497AE78A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215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charset="0"/>
        <a:cs typeface="Geneva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Geneva" pitchFamily="-110" charset="-128"/>
        <a:cs typeface="Geneva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Geneva" pitchFamily="-110" charset="-128"/>
        <a:cs typeface="Geneva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Geneva" pitchFamily="-110" charset="-128"/>
        <a:cs typeface="Geneva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Geneva" pitchFamily="-110" charset="-128"/>
        <a:cs typeface="Geneva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45 Helvetica Light" charset="0"/>
                <a:ea typeface="ＭＳ Ｐゴシック" charset="0"/>
              </a:defRPr>
            </a:lvl9pPr>
          </a:lstStyle>
          <a:p>
            <a:fld id="{6F2A2348-6D35-E74B-828C-D0722EC9D2F0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This is a fixed Carnegie Mellon image.</a:t>
            </a:r>
          </a:p>
          <a:p>
            <a:pPr eaLnBrk="1" hangingPunct="1"/>
            <a:r>
              <a:rPr lang="en-US" dirty="0">
                <a:latin typeface="Arial" charset="0"/>
              </a:rPr>
              <a:t>Place your cursor on the white text above and type in your text.</a:t>
            </a:r>
          </a:p>
          <a:p>
            <a:pPr eaLnBrk="1" hangingPunct="1"/>
            <a:r>
              <a:rPr lang="en-US" dirty="0">
                <a:latin typeface="Arial" charset="0"/>
              </a:rPr>
              <a:t>Main title: 40 pt. Times, Upper &amp; lower case.</a:t>
            </a:r>
          </a:p>
          <a:p>
            <a:pPr eaLnBrk="1" hangingPunct="1"/>
            <a:r>
              <a:rPr lang="en-US" dirty="0">
                <a:latin typeface="Arial" charset="0"/>
              </a:rPr>
              <a:t>Presenter: 16 pt. Helvetica oblique</a:t>
            </a:r>
          </a:p>
          <a:p>
            <a:pPr eaLnBrk="1" hangingPunct="1"/>
            <a:r>
              <a:rPr lang="en-US" dirty="0">
                <a:latin typeface="Arial" charset="0"/>
              </a:rPr>
              <a:t>Name: 16 pt. Helvetica Bold</a:t>
            </a:r>
          </a:p>
          <a:p>
            <a:pPr eaLnBrk="1" hangingPunct="1"/>
            <a:r>
              <a:rPr lang="en-US" dirty="0">
                <a:latin typeface="Arial" charset="0"/>
              </a:rPr>
              <a:t>Presenters Title: 16 pt. Helvetica light 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8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1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6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6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33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81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A92E1C-DF9A-5647-9BC3-497AE78AB0AF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5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titlepage_2_foot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7564"/>
            <a:ext cx="9145588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67D78804-EF8E-E544-8B91-0668BA64FE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5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1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0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/>
          <a:lstStyle>
            <a:lvl1pPr>
              <a:buFont typeface="Arial" panose="020B0604020202020204" pitchFamily="34" charset="0"/>
              <a:buChar char="•"/>
              <a:defRPr sz="2400"/>
            </a:lvl1pPr>
            <a:lvl2pPr>
              <a:defRPr sz="2000"/>
            </a:lvl2pPr>
            <a:lvl3pPr marL="1200150" indent="-285750"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Font typeface="Wingdings" panose="05000000000000000000" pitchFamily="2" charset="2"/>
              <a:buChar char="Ø"/>
              <a:defRPr sz="1600"/>
            </a:lvl4pPr>
            <a:lvl5pPr marL="2057400" indent="-228600">
              <a:buFont typeface="Wingdings" panose="05000000000000000000" pitchFamily="2" charset="2"/>
              <a:buChar char="v"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55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70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7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2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42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5" y="204787"/>
            <a:ext cx="3008313" cy="8715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5" y="1076328"/>
            <a:ext cx="3008313" cy="351829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430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66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id_footer_99000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2338"/>
            <a:ext cx="91440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Times" pitchFamily="-110" charset="0"/>
          <a:ea typeface="Osaka" pitchFamily="-110" charset="-128"/>
          <a:cs typeface="Osaka" pitchFamily="-11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-110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Arial" pitchFamily="-110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-110" charset="0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1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5" descr="Plaid Cover_99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13"/>
          <p:cNvSpPr>
            <a:spLocks noChangeArrowheads="1"/>
          </p:cNvSpPr>
          <p:nvPr/>
        </p:nvSpPr>
        <p:spPr bwMode="auto">
          <a:xfrm>
            <a:off x="1714500" y="1504950"/>
            <a:ext cx="77724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90000"/>
              </a:lnSpc>
            </a:pPr>
            <a:r>
              <a:rPr lang="en-US" sz="4200" b="1" dirty="0" err="1" smtClean="0">
                <a:solidFill>
                  <a:schemeClr val="bg1"/>
                </a:solidFill>
                <a:latin typeface="Times" charset="0"/>
                <a:ea typeface="Osaka" charset="0"/>
                <a:cs typeface="Osaka" charset="0"/>
              </a:rPr>
              <a:t>Variational</a:t>
            </a:r>
            <a:r>
              <a:rPr lang="en-US" sz="4200" b="1" dirty="0" smtClean="0">
                <a:solidFill>
                  <a:schemeClr val="bg1"/>
                </a:solidFill>
                <a:latin typeface="Times" charset="0"/>
                <a:ea typeface="Osaka" charset="0"/>
                <a:cs typeface="Osaka" charset="0"/>
              </a:rPr>
              <a:t> Shape Approximation</a:t>
            </a:r>
            <a:endParaRPr lang="en-US" sz="4200" b="1" dirty="0">
              <a:solidFill>
                <a:schemeClr val="bg1"/>
              </a:solidFill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4099" name="Rectangle 14"/>
          <p:cNvSpPr>
            <a:spLocks noChangeArrowheads="1"/>
          </p:cNvSpPr>
          <p:nvPr/>
        </p:nvSpPr>
        <p:spPr bwMode="auto">
          <a:xfrm>
            <a:off x="2057400" y="2914650"/>
            <a:ext cx="77724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>
              <a:spcBef>
                <a:spcPct val="20000"/>
              </a:spcBef>
            </a:pPr>
            <a:endParaRPr lang="en-US" sz="1600" dirty="0">
              <a:latin typeface="75 Helvetica Bold" charset="0"/>
              <a:ea typeface="Osaka" charset="0"/>
              <a:cs typeface="Osaka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1600" i="1" dirty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Presenter 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Mumbai Indians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dirty="0" err="1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Ninad</a:t>
            </a: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Kamat</a:t>
            </a:r>
            <a:endParaRPr lang="en-US" sz="1600" dirty="0" smtClean="0">
              <a:solidFill>
                <a:schemeClr val="bg1"/>
              </a:solidFill>
              <a:latin typeface="Helvetica" charset="0"/>
              <a:ea typeface="Osaka" charset="0"/>
              <a:cs typeface="Osaka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Akash Sambrekar</a:t>
            </a:r>
          </a:p>
          <a:p>
            <a:pPr eaLnBrk="1" hangingPunct="1">
              <a:spcBef>
                <a:spcPct val="20000"/>
              </a:spcBef>
            </a:pP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Rahul </a:t>
            </a:r>
            <a:r>
              <a:rPr lang="en-US" sz="1600" dirty="0" err="1" smtClean="0">
                <a:solidFill>
                  <a:schemeClr val="bg1"/>
                </a:solidFill>
                <a:latin typeface="Helvetica" charset="0"/>
                <a:ea typeface="Osaka" charset="0"/>
                <a:cs typeface="Osaka" charset="0"/>
              </a:rPr>
              <a:t>Patil</a:t>
            </a:r>
            <a:endParaRPr lang="en-US" sz="1600" dirty="0">
              <a:latin typeface="L Helvetica Light" charset="0"/>
              <a:ea typeface="Osaka" charset="0"/>
              <a:cs typeface="Osaka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1500" dirty="0">
              <a:ea typeface="Osaka" charset="0"/>
              <a:cs typeface="Osaka" charset="0"/>
            </a:endParaRPr>
          </a:p>
          <a:p>
            <a:pPr eaLnBrk="1" hangingPunct="1">
              <a:spcBef>
                <a:spcPct val="20000"/>
              </a:spcBef>
            </a:pPr>
            <a:endParaRPr lang="en-US" sz="1500" dirty="0">
              <a:latin typeface="75 Helvetica Bold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– Lloyd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00059"/>
            <a:ext cx="4038600" cy="219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0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59282"/>
            <a:ext cx="4038600" cy="227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8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Iterate till change in tolerance within specified tolerance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45749"/>
            <a:ext cx="4038600" cy="230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Iterate till change in tolerance within specified tolerance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3887"/>
            <a:ext cx="4038600" cy="226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1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Iterate till change in tolerance within specified tolerance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43835"/>
            <a:ext cx="4038600" cy="23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</a:t>
            </a:r>
            <a:r>
              <a:rPr lang="en-US" sz="2000" dirty="0"/>
              <a:t>– Lloyd </a:t>
            </a:r>
            <a:r>
              <a:rPr lang="en-US" sz="2000" dirty="0" smtClean="0"/>
              <a:t>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Calculate cost function using centers and assign each vertex to center with lowest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Recalculate centers based on assignment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Iterate till change in tolerance within specified tolerance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68582"/>
            <a:ext cx="4038600" cy="225721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52042" y="3638550"/>
            <a:ext cx="1715558" cy="461665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Optimum!!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70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" charset="0"/>
                <a:ea typeface="ＭＳ Ｐゴシック" charset="0"/>
                <a:cs typeface="Times" charset="0"/>
              </a:rPr>
              <a:t>Error Metric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091804"/>
                <a:ext cx="4495800" cy="3394472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/>
                  <a:t> is a triangle with area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6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is its normal,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is a proxy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as point on the proxy plane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/>
                  <a:t>as the proxy normal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600" dirty="0" smtClean="0"/>
                  <a:t> are the orthogonal distance of the vertices to the proxy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∗|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1200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,1 </m:t>
                        </m:r>
                      </m:sup>
                    </m:sSup>
                  </m:oMath>
                </a14:m>
                <a:r>
                  <a:rPr lang="en-US" sz="1600" dirty="0" smtClean="0"/>
                  <a:t>is anisotropic more stable and robust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 smtClean="0"/>
                  <a:t> error metric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091804"/>
                <a:ext cx="4495800" cy="3394472"/>
              </a:xfrm>
              <a:blipFill rotWithShape="0">
                <a:blip r:embed="rId2"/>
                <a:stretch>
                  <a:fillRect l="-543" t="-539" r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88" y="1293007"/>
            <a:ext cx="2183712" cy="1905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419350"/>
            <a:ext cx="2057400" cy="18384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6" name="Straight Arrow Connector 15"/>
            <p:cNvCxnSpPr>
              <a:stCxn id="8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stCxn id="9" idx="3"/>
              <a:endCxn id="10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2"/>
              <a:endCxn id="14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3"/>
              <a:endCxn id="15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ounded Rectangle 22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4" name="Straight Arrow Connector 23"/>
            <p:cNvCxnSpPr>
              <a:stCxn id="15" idx="3"/>
              <a:endCxn id="23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8647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in </a:t>
            </a:r>
            <a:r>
              <a:rPr lang="en-US" dirty="0"/>
              <a:t>C</a:t>
            </a:r>
            <a:r>
              <a:rPr lang="en-US" dirty="0" smtClean="0"/>
              <a:t>++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Pick random triangles</a:t>
                </a:r>
              </a:p>
              <a:p>
                <a:r>
                  <a:rPr lang="en-US" dirty="0" smtClean="0"/>
                  <a:t>Assign Proxies – Position and Normal</a:t>
                </a:r>
              </a:p>
              <a:p>
                <a:r>
                  <a:rPr lang="en-US" dirty="0" smtClean="0"/>
                  <a:t>For all vertices</a:t>
                </a:r>
              </a:p>
              <a:p>
                <a:pPr lvl="1"/>
                <a:r>
                  <a:rPr lang="en-US" dirty="0" smtClean="0"/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2,1</m:t>
                        </m:r>
                      </m:sup>
                    </m:sSup>
                  </m:oMath>
                </a14:m>
                <a:r>
                  <a:rPr lang="en-US" dirty="0" smtClean="0"/>
                  <a:t> metric</a:t>
                </a:r>
              </a:p>
              <a:p>
                <a:pPr lvl="1"/>
                <a:r>
                  <a:rPr lang="en-US" dirty="0" smtClean="0"/>
                  <a:t>Assign center with lowest error</a:t>
                </a:r>
              </a:p>
              <a:p>
                <a:r>
                  <a:rPr lang="en-US" dirty="0" smtClean="0"/>
                  <a:t>Reassign proxies</a:t>
                </a:r>
              </a:p>
              <a:p>
                <a:r>
                  <a:rPr lang="en-US" dirty="0" smtClean="0"/>
                  <a:t>Compare if proxies changed</a:t>
                </a:r>
              </a:p>
              <a:p>
                <a:r>
                  <a:rPr lang="en-US" dirty="0" smtClean="0"/>
                  <a:t>Stop if they didn’t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57" b="-3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343150"/>
            <a:ext cx="3748087" cy="7675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4" name="Straight Arrow Connector 13"/>
            <p:cNvCxnSpPr>
              <a:stCxn id="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>
              <a:stCxn id="7" idx="3"/>
              <a:endCxn id="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2"/>
              <a:endCxn id="12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2" name="Straight Arrow Connector 21"/>
            <p:cNvCxnSpPr>
              <a:stCxn id="13" idx="3"/>
              <a:endCxn id="21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273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Lloyd Cluster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Stores clusters in form of Hash Tables</a:t>
            </a:r>
          </a:p>
          <a:p>
            <a:r>
              <a:rPr lang="en-US" dirty="0" smtClean="0"/>
              <a:t>Proxy Table</a:t>
            </a:r>
          </a:p>
          <a:p>
            <a:pPr lvl="1"/>
            <a:r>
              <a:rPr lang="en-US" dirty="0" smtClean="0"/>
              <a:t>Connects Proxy to set of Polygons assigned to that Proxy</a:t>
            </a:r>
          </a:p>
          <a:p>
            <a:r>
              <a:rPr lang="en-US" dirty="0" smtClean="0"/>
              <a:t>Polygon Table</a:t>
            </a:r>
          </a:p>
          <a:p>
            <a:pPr lvl="1"/>
            <a:r>
              <a:rPr lang="en-US" dirty="0" smtClean="0"/>
              <a:t>Connects Polygon to a Label or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7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4586111" cy="8572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dirty="0" smtClean="0">
                <a:latin typeface="Times" charset="0"/>
                <a:ea typeface="Osaka" charset="0"/>
                <a:cs typeface="Osaka" charset="0"/>
              </a:rPr>
              <a:t>Anchor Vertex Assignment</a:t>
            </a:r>
            <a:endParaRPr lang="en-US" sz="3200" dirty="0"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342358"/>
            <a:ext cx="4953000" cy="3251868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What is an Anchor Vertex?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Find vertices where 3 or more proxy planes meet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Find average of projections of this vertex on its neighboring proxies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Issue a pointer to the original vertex to maintain connectivity </a:t>
            </a:r>
          </a:p>
          <a:p>
            <a:pPr marL="285750" indent="-285750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Sanity Check!</a:t>
            </a:r>
          </a:p>
          <a:p>
            <a:pPr marL="285750" indent="-28575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75 Helvetica Bold" charset="0"/>
                <a:ea typeface="Osaka" charset="0"/>
                <a:cs typeface="Osaka" charset="0"/>
              </a:rPr>
              <a:t>Each proxy should have three or more Anchor vertices linked to it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 smtClean="0">
              <a:latin typeface="75 Helvetica Bold" charset="0"/>
              <a:ea typeface="Osaka" charset="0"/>
              <a:cs typeface="Osaka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1600" dirty="0" smtClean="0">
              <a:latin typeface="75 Helvetica Bold" charset="0"/>
              <a:ea typeface="Osaka" charset="0"/>
              <a:cs typeface="Osaka" charset="0"/>
            </a:endParaRPr>
          </a:p>
          <a:p>
            <a:pPr marL="0" indent="0" algn="just"/>
            <a:endParaRPr lang="en-US" sz="1600" dirty="0">
              <a:latin typeface="75 Helvetica Bold" charset="0"/>
              <a:ea typeface="Osaka" charset="0"/>
              <a:cs typeface="Osak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575" y="1123341"/>
            <a:ext cx="2248129" cy="35225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4" name="Straight Arrow Connector 13"/>
            <p:cNvCxnSpPr>
              <a:stCxn id="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>
              <a:stCxn id="7" idx="3"/>
              <a:endCxn id="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2"/>
              <a:endCxn id="12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2" name="Straight Arrow Connector 21"/>
            <p:cNvCxnSpPr>
              <a:stCxn id="13" idx="3"/>
              <a:endCxn id="21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000" dirty="0" smtClean="0">
                <a:latin typeface="Times" charset="0"/>
                <a:ea typeface="Osaka" charset="0"/>
                <a:cs typeface="Osaka" charset="0"/>
              </a:rPr>
              <a:t>Outline</a:t>
            </a:r>
            <a:endParaRPr lang="en-US" sz="4000" dirty="0">
              <a:latin typeface="Times" charset="0"/>
              <a:ea typeface="Osaka" charset="0"/>
              <a:cs typeface="Osak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6" name="Content Placeholder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457200" y="1200151"/>
                <a:ext cx="8229600" cy="3394075"/>
              </a:xfrm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Summary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Outline of Algorithm</a:t>
                </a:r>
              </a:p>
              <a:p>
                <a:r>
                  <a:rPr lang="en-US" sz="1800" dirty="0">
                    <a:latin typeface="Times" charset="0"/>
                    <a:ea typeface="ＭＳ Ｐゴシック" charset="0"/>
                    <a:cs typeface="Times" charset="0"/>
                  </a:rPr>
                  <a:t>Lloyd Clustering </a:t>
                </a:r>
                <a:endParaRPr lang="en-US" sz="1800" dirty="0" smtClean="0">
                  <a:latin typeface="Times" charset="0"/>
                  <a:ea typeface="ＭＳ Ｐゴシック" charset="0"/>
                  <a:cs typeface="Times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ℒ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Times" charset="0"/>
                    <a:ea typeface="ＭＳ Ｐゴシック" charset="0"/>
                    <a:cs typeface="Times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ＭＳ Ｐゴシック" charset="0"/>
                            <a:cs typeface="Times" charset="0"/>
                          </a:rPr>
                          <m:t>,1</m:t>
                        </m:r>
                      </m:sup>
                    </m:sSup>
                  </m:oMath>
                </a14:m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 error metric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Proxy Assignment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Anchor Vertex Assignment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Edge Extraction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Re-meshing the geometry using new Anchor Vertices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800" dirty="0" smtClean="0">
                    <a:latin typeface="Times" charset="0"/>
                    <a:ea typeface="ＭＳ Ｐゴシック" charset="0"/>
                    <a:cs typeface="Times" charset="0"/>
                  </a:rPr>
                  <a:t>Results</a:t>
                </a:r>
              </a:p>
            </p:txBody>
          </p:sp>
        </mc:Choice>
        <mc:Fallback xmlns="">
          <p:sp>
            <p:nvSpPr>
              <p:cNvPr id="614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7200" y="1200151"/>
                <a:ext cx="8229600" cy="3394075"/>
              </a:xfrm>
              <a:blipFill rotWithShape="0">
                <a:blip r:embed="rId2"/>
                <a:stretch>
                  <a:fillRect l="-444" t="-1077"/>
                </a:stretch>
              </a:blipFill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063625"/>
            <a:ext cx="4594885" cy="242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Anchor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3733800" cy="339447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Each instance of Anchor Class contains-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V</a:t>
            </a:r>
            <a:r>
              <a:rPr lang="en-US" sz="1400" dirty="0" smtClean="0"/>
              <a:t>ertex position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A vector which saves the labels of proxies with which the anchor is shared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 smtClean="0"/>
              <a:t>A pointer to the original vertex from which the Anchor vertex originated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37" y="996043"/>
            <a:ext cx="2932320" cy="356978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4" name="Straight Arrow Connector 13"/>
            <p:cNvCxnSpPr>
              <a:stCxn id="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>
              <a:stCxn id="7" idx="3"/>
              <a:endCxn id="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2"/>
              <a:endCxn id="12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2" name="Straight Arrow Connector 21"/>
            <p:cNvCxnSpPr>
              <a:stCxn id="13" idx="3"/>
              <a:endCxn id="21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504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4724400" cy="857250"/>
          </a:xfrm>
        </p:spPr>
        <p:txBody>
          <a:bodyPr/>
          <a:lstStyle/>
          <a:p>
            <a:r>
              <a:rPr lang="en-US" sz="3600" dirty="0" smtClean="0"/>
              <a:t>Geometric Computation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76350"/>
                <a:ext cx="3962400" cy="3203412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Projecting a point on Proxy Plane –</a:t>
                </a:r>
              </a:p>
              <a:p>
                <a:pPr marL="0" indent="0"/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</m:d>
                  </m:oMath>
                </a14:m>
                <a:endParaRPr lang="en-US" sz="1600" b="0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̃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oMath>
                </a14:m>
                <a:endParaRPr lang="en-US" sz="1600" dirty="0" smtClean="0"/>
              </a:p>
              <a:p>
                <a:endParaRPr lang="en-US" sz="16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 smtClean="0"/>
                  <a:t>Calculate the distance from a point –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600" dirty="0" smtClean="0"/>
              </a:p>
              <a:p>
                <a:pPr marL="0" indent="0"/>
                <a:r>
                  <a:rPr lang="en-US" sz="1600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 smtClean="0"/>
              </a:p>
              <a:p>
                <a:pPr marL="0" indent="0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600" dirty="0" smtClean="0"/>
              </a:p>
              <a:p>
                <a:pPr marL="0" indent="0"/>
                <a:endParaRPr lang="en-US" sz="1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76350"/>
                <a:ext cx="3962400" cy="3203412"/>
              </a:xfrm>
              <a:blipFill rotWithShape="0">
                <a:blip r:embed="rId2"/>
                <a:stretch>
                  <a:fillRect l="-615" t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://www.nabla.hr/MeProjectLineOnP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650" y="1446586"/>
            <a:ext cx="2438400" cy="176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501950" y="2895292"/>
            <a:ext cx="2150376" cy="1762077"/>
            <a:chOff x="5791200" y="2805161"/>
            <a:chExt cx="2150376" cy="1762077"/>
          </a:xfrm>
        </p:grpSpPr>
        <p:cxnSp>
          <p:nvCxnSpPr>
            <p:cNvPr id="10" name="Straight Arrow Connector 9"/>
            <p:cNvCxnSpPr/>
            <p:nvPr/>
          </p:nvCxnSpPr>
          <p:spPr bwMode="auto">
            <a:xfrm flipH="1" flipV="1">
              <a:off x="5791200" y="3257550"/>
              <a:ext cx="1676400" cy="1295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91200" y="2938760"/>
                  <a:ext cx="3810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200" y="2938760"/>
                  <a:ext cx="38100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 bwMode="auto">
            <a:xfrm flipV="1">
              <a:off x="6629400" y="2876550"/>
              <a:ext cx="838200" cy="10287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7467600" y="4175283"/>
                  <a:ext cx="473976" cy="3776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4175283"/>
                  <a:ext cx="473976" cy="3776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613" r="-1282" b="-16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7450824" y="2815617"/>
                  <a:ext cx="397096" cy="3742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824" y="2815617"/>
                  <a:ext cx="397096" cy="37427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3279" r="-1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7048500" y="3354254"/>
                  <a:ext cx="362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8500" y="3354254"/>
                  <a:ext cx="3628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/>
            <p:cNvSpPr/>
            <p:nvPr/>
          </p:nvSpPr>
          <p:spPr bwMode="auto">
            <a:xfrm>
              <a:off x="7444693" y="2805161"/>
              <a:ext cx="99107" cy="9622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391400" y="4479762"/>
              <a:ext cx="99107" cy="8747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0" name="Straight Arrow Connector 19"/>
            <p:cNvCxnSpPr>
              <a:stCxn id="21" idx="4"/>
              <a:endCxn id="16" idx="4"/>
            </p:cNvCxnSpPr>
            <p:nvPr/>
          </p:nvCxnSpPr>
          <p:spPr bwMode="auto">
            <a:xfrm flipV="1">
              <a:off x="7440954" y="2901385"/>
              <a:ext cx="53293" cy="16658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7" name="Group 16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22" name="Rounded Rectangle 21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5" name="Rounded Rectangle 24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0" name="Straight Arrow Connector 29"/>
            <p:cNvCxnSpPr>
              <a:stCxn id="22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>
              <a:stCxn id="23" idx="3"/>
              <a:endCxn id="24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" name="Straight Arrow Connector 32"/>
            <p:cNvCxnSpPr>
              <a:endCxn id="26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/>
            <p:cNvCxnSpPr>
              <a:endCxn id="27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/>
            <p:cNvCxnSpPr>
              <a:stCxn id="27" idx="2"/>
              <a:endCxn id="28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6" name="Straight Arrow Connector 35"/>
            <p:cNvCxnSpPr>
              <a:stCxn id="28" idx="3"/>
              <a:endCxn id="29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7" name="Rounded Rectangle 36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8" name="Straight Arrow Connector 37"/>
            <p:cNvCxnSpPr>
              <a:stCxn id="29" idx="3"/>
              <a:endCxn id="37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1029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962400" cy="857250"/>
          </a:xfrm>
        </p:spPr>
        <p:txBody>
          <a:bodyPr/>
          <a:lstStyle/>
          <a:p>
            <a:r>
              <a:rPr lang="en-US" sz="3200" dirty="0" smtClean="0"/>
              <a:t>Adding more Anchor Vertices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600" dirty="0" smtClean="0"/>
              <a:t>Reason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To accurately approximate the boundary arc of each proxy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To ensure accurate triangulation of approximant mesh faces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600" dirty="0" smtClean="0"/>
              <a:t>Approach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For each proxy, find all the vertices on the boundary arc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Initiate simple chord subdivision algorithm to approximate the boundary arc</a:t>
            </a:r>
          </a:p>
          <a:p>
            <a:pPr lvl="1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Add new anchor vertices during subdivision</a:t>
            </a:r>
          </a:p>
          <a:p>
            <a:pPr algn="just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352550"/>
            <a:ext cx="4038600" cy="241116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6" name="Straight Arrow Connector 15"/>
            <p:cNvCxnSpPr>
              <a:stCxn id="8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stCxn id="9" idx="3"/>
              <a:endCxn id="10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2"/>
              <a:endCxn id="14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3"/>
              <a:endCxn id="15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ounded Rectangle 22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4" name="Straight Arrow Connector 23"/>
            <p:cNvCxnSpPr>
              <a:stCxn id="15" idx="3"/>
              <a:endCxn id="23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839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Edge </a:t>
            </a:r>
            <a:r>
              <a:rPr lang="en-US" sz="3200" dirty="0" smtClean="0"/>
              <a:t>Extraction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800" dirty="0" smtClean="0"/>
                  <a:t>Chord Subdivision Algorithm</a:t>
                </a:r>
              </a:p>
              <a:p>
                <a:pPr marL="685800" lvl="1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Find all the vertices on the boundary arc</a:t>
                </a:r>
              </a:p>
              <a:p>
                <a:pPr marL="685800" lvl="1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Make new anchor vertex, such that the metric,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Where,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 smtClean="0"/>
                  <a:t> are </a:t>
                </a:r>
                <a:r>
                  <a:rPr lang="en-US" sz="1800" dirty="0"/>
                  <a:t>a</a:t>
                </a:r>
                <a:r>
                  <a:rPr lang="en-US" sz="1800" dirty="0" smtClean="0"/>
                  <a:t>nchor vertices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dirty="0" smtClean="0"/>
                  <a:t> are proxy normal</a:t>
                </a:r>
                <a:endParaRPr lang="en-US" sz="18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b="0" dirty="0" smtClean="0"/>
                  <a:t> is 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from vertex on boundary to line (</a:t>
                </a:r>
                <a:r>
                  <a:rPr lang="en-US" sz="1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b="0" dirty="0" smtClean="0"/>
              </a:p>
              <a:p>
                <a:pPr marL="0" indent="0"/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3"/>
                <a:stretch>
                  <a:fillRect l="-1207" t="-1077" r="-1357" b="-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5" name="Straight Arrow Connector 14"/>
            <p:cNvCxnSpPr>
              <a:stCxn id="7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stCxn id="8" idx="3"/>
              <a:endCxn id="9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2"/>
              <a:endCxn id="13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3"/>
              <a:endCxn id="14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Rounded Rectangle 21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3" name="Straight Arrow Connector 22"/>
            <p:cNvCxnSpPr>
              <a:stCxn id="14" idx="3"/>
              <a:endCxn id="22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1718888"/>
            <a:ext cx="4038600" cy="235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5867400" cy="3394472"/>
          </a:xfrm>
        </p:spPr>
        <p:txBody>
          <a:bodyPr/>
          <a:lstStyle/>
          <a:p>
            <a:pPr marL="0" indent="0"/>
            <a:r>
              <a:rPr lang="en-US" sz="1800" dirty="0" smtClean="0"/>
              <a:t>Why Triangulation?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Anchors vertices of a proxy are not necessarily coplanar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Triangle ensures planar surface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Writing STL</a:t>
            </a:r>
          </a:p>
          <a:p>
            <a:pPr marL="0" indent="0"/>
            <a:r>
              <a:rPr lang="en-US" sz="1800" dirty="0" smtClean="0"/>
              <a:t>Steps:</a:t>
            </a:r>
          </a:p>
          <a:p>
            <a:pPr>
              <a:buAutoNum type="arabicPeriod"/>
            </a:pPr>
            <a:r>
              <a:rPr lang="en-US" sz="1400" dirty="0" smtClean="0"/>
              <a:t>Assigning unique label to every anchor vertex</a:t>
            </a:r>
          </a:p>
          <a:p>
            <a:pPr>
              <a:buAutoNum type="arabicPeriod"/>
            </a:pPr>
            <a:r>
              <a:rPr lang="en-US" sz="1400" dirty="0" smtClean="0"/>
              <a:t>Traverse through all vertices in input STL and calculate distance from all anchor vertices</a:t>
            </a:r>
          </a:p>
          <a:p>
            <a:pPr>
              <a:buAutoNum type="arabicPeriod"/>
            </a:pPr>
            <a:r>
              <a:rPr lang="en-US" sz="1400" dirty="0" smtClean="0"/>
              <a:t>Assign label of closest anchor vertex</a:t>
            </a:r>
          </a:p>
          <a:p>
            <a:pPr>
              <a:buAutoNum type="arabicPeriod"/>
            </a:pPr>
            <a:r>
              <a:rPr lang="en-US" sz="1400" dirty="0" smtClean="0"/>
              <a:t>Traverse through all triangles of STL and find triangles having all vertices with different labels</a:t>
            </a:r>
          </a:p>
          <a:p>
            <a:pPr>
              <a:buAutoNum type="arabicPeriod"/>
            </a:pPr>
            <a:r>
              <a:rPr lang="en-US" sz="1400" dirty="0" smtClean="0"/>
              <a:t>These 3 different labels determine new connectivity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9"/>
          <a:stretch/>
        </p:blipFill>
        <p:spPr>
          <a:xfrm>
            <a:off x="6477000" y="1200150"/>
            <a:ext cx="2276655" cy="33940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7" name="Straight Arrow Connector 16"/>
            <p:cNvCxnSpPr>
              <a:stCxn id="9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3"/>
              <a:endCxn id="11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endCxn id="14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2"/>
              <a:endCxn id="15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>
              <a:stCxn id="15" idx="3"/>
              <a:endCxn id="16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4" name="Rounded Rectangle 23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5" name="Straight Arrow Connector 24"/>
            <p:cNvCxnSpPr>
              <a:stCxn id="16" idx="3"/>
              <a:endCxn id="24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752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267200" cy="857250"/>
          </a:xfrm>
        </p:spPr>
        <p:txBody>
          <a:bodyPr/>
          <a:lstStyle/>
          <a:p>
            <a:r>
              <a:rPr lang="en-US" sz="2800" dirty="0"/>
              <a:t>Step 1 – Assigning unique label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5105400" cy="31242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We have array of all Anchor vertices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Assign index of each anchor vertex in the array as its label</a:t>
            </a:r>
          </a:p>
          <a:p>
            <a:pPr marL="0" indent="0"/>
            <a:endParaRPr lang="en-US" sz="1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909870"/>
              </p:ext>
            </p:extLst>
          </p:nvPr>
        </p:nvGraphicFramePr>
        <p:xfrm>
          <a:off x="457200" y="2587625"/>
          <a:ext cx="4787901" cy="1584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7566"/>
                <a:gridCol w="516405"/>
                <a:gridCol w="516405"/>
                <a:gridCol w="516405"/>
                <a:gridCol w="522780"/>
                <a:gridCol w="522780"/>
                <a:gridCol w="522780"/>
                <a:gridCol w="522780"/>
              </a:tblGrid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Element Index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Element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Element 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 bwMode="auto">
          <a:xfrm>
            <a:off x="990600" y="3221475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828800" y="3213299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2362200" y="3231401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2895600" y="3213299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429000" y="3221474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962400" y="3221474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4495800" y="3231401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4953000" y="3221474"/>
            <a:ext cx="0" cy="6049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428750"/>
            <a:ext cx="3124200" cy="31242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3" name="Rounded Rectangle 22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5" name="Straight Arrow Connector 24"/>
            <p:cNvCxnSpPr>
              <a:stCxn id="1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>
              <a:stCxn id="17" idx="3"/>
              <a:endCxn id="1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endCxn id="21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endCxn id="22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>
              <a:stCxn id="22" idx="2"/>
              <a:endCxn id="23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>
              <a:stCxn id="23" idx="3"/>
              <a:endCxn id="24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Rounded Rectangle 31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3" name="Straight Arrow Connector 32"/>
            <p:cNvCxnSpPr>
              <a:stCxn id="24" idx="3"/>
              <a:endCxn id="32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4090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637971" cy="857250"/>
          </a:xfrm>
        </p:spPr>
        <p:txBody>
          <a:bodyPr/>
          <a:lstStyle/>
          <a:p>
            <a:r>
              <a:rPr lang="en-US" sz="2800" dirty="0" smtClean="0"/>
              <a:t>Step 2 – Distance of a vertex from all anchor vertices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1150"/>
            <a:ext cx="3124200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577866"/>
            <a:ext cx="3124200" cy="31242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3581400" y="3086099"/>
            <a:ext cx="1981200" cy="76201"/>
          </a:xfrm>
          <a:prstGeom prst="rightArrow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3273" y="2747545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Minimum distance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9" name="Straight Arrow Connector 18"/>
            <p:cNvCxnSpPr>
              <a:stCxn id="9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1" idx="3"/>
              <a:endCxn id="13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endCxn id="15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>
              <a:endCxn id="16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>
              <a:stCxn id="16" idx="2"/>
              <a:endCxn id="17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>
              <a:stCxn id="17" idx="3"/>
              <a:endCxn id="18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Rounded Rectangle 25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7" name="Straight Arrow Connector 26"/>
            <p:cNvCxnSpPr>
              <a:stCxn id="18" idx="3"/>
              <a:endCxn id="26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552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343400" cy="857250"/>
          </a:xfrm>
        </p:spPr>
        <p:txBody>
          <a:bodyPr/>
          <a:lstStyle/>
          <a:p>
            <a:r>
              <a:rPr lang="en-US" sz="2800" dirty="0" smtClean="0"/>
              <a:t>Step 3 – Assigning label to vertex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428750"/>
            <a:ext cx="3124200" cy="31242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4" name="Straight Arrow Connector 13"/>
            <p:cNvCxnSpPr>
              <a:stCxn id="6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>
              <a:stCxn id="7" idx="3"/>
              <a:endCxn id="8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endCxn id="11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2"/>
              <a:endCxn id="12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stCxn id="12" idx="3"/>
              <a:endCxn id="13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ounded Rectangle 20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2" name="Straight Arrow Connector 21"/>
            <p:cNvCxnSpPr>
              <a:stCxn id="13" idx="3"/>
              <a:endCxn id="21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899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648200" cy="857250"/>
          </a:xfrm>
        </p:spPr>
        <p:txBody>
          <a:bodyPr/>
          <a:lstStyle/>
          <a:p>
            <a:r>
              <a:rPr lang="en-US" sz="2800" dirty="0" smtClean="0"/>
              <a:t>Step 4 – Triangles with vertices having different labels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428750"/>
            <a:ext cx="3124200" cy="3124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0093" y="2166491"/>
            <a:ext cx="1215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/>
            <a:r>
              <a:rPr lang="en-US" sz="1600" dirty="0">
                <a:solidFill>
                  <a:srgbClr val="00B050"/>
                </a:solidFill>
              </a:rPr>
              <a:t>0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FFC000"/>
                </a:solidFill>
                <a:sym typeface="Wingdings" panose="05000000000000000000" pitchFamily="2" charset="2"/>
              </a:rPr>
              <a:t>3</a:t>
            </a:r>
            <a:r>
              <a:rPr lang="en-US" sz="1600" dirty="0" smtClean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1</a:t>
            </a:r>
            <a:r>
              <a:rPr lang="en-US" sz="1600" dirty="0" smtClean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</a:p>
          <a:p>
            <a:pPr marL="0" indent="0"/>
            <a:r>
              <a:rPr lang="en-US" sz="1600" dirty="0" smtClean="0">
                <a:solidFill>
                  <a:srgbClr val="00B0F0"/>
                </a:solidFill>
                <a:sym typeface="Wingdings" panose="05000000000000000000" pitchFamily="2" charset="2"/>
              </a:rPr>
              <a:t>1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FFC000"/>
                </a:solidFill>
                <a:sym typeface="Wingdings" panose="05000000000000000000" pitchFamily="2" charset="2"/>
              </a:rPr>
              <a:t>3</a:t>
            </a:r>
            <a:r>
              <a:rPr lang="en-US" sz="1600" dirty="0">
                <a:sym typeface="Wingdings" panose="05000000000000000000" pitchFamily="2" charset="2"/>
              </a:rPr>
              <a:t>  </a:t>
            </a: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/>
          </a:p>
        </p:txBody>
      </p:sp>
      <p:grpSp>
        <p:nvGrpSpPr>
          <p:cNvPr id="5" name="Group 4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6" name="Straight Arrow Connector 15"/>
            <p:cNvCxnSpPr>
              <a:stCxn id="7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stCxn id="9" idx="3"/>
              <a:endCxn id="10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2"/>
              <a:endCxn id="14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3"/>
              <a:endCxn id="15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ounded Rectangle 22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4" name="Straight Arrow Connector 23"/>
            <p:cNvCxnSpPr>
              <a:stCxn id="15" idx="3"/>
              <a:endCxn id="23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522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4038600" cy="857250"/>
          </a:xfrm>
        </p:spPr>
        <p:txBody>
          <a:bodyPr/>
          <a:lstStyle/>
          <a:p>
            <a:r>
              <a:rPr lang="en-US" sz="2800" dirty="0" smtClean="0"/>
              <a:t>Step 5 – New connectivity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4146086"/>
            <a:ext cx="3048000" cy="48306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0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rgbClr val="FFC000"/>
                </a:solidFill>
                <a:sym typeface="Wingdings" panose="05000000000000000000" pitchFamily="2" charset="2"/>
              </a:rPr>
              <a:t>3</a:t>
            </a:r>
            <a:r>
              <a:rPr lang="en-US" sz="1800" dirty="0" smtClean="0">
                <a:solidFill>
                  <a:srgbClr val="00B0F0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rgbClr val="00B0F0"/>
                </a:solidFill>
                <a:sym typeface="Wingdings" panose="05000000000000000000" pitchFamily="2" charset="2"/>
              </a:rPr>
              <a:t>1</a:t>
            </a:r>
            <a:r>
              <a:rPr lang="en-US" sz="1800" dirty="0" smtClean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and </a:t>
            </a:r>
            <a:r>
              <a:rPr lang="en-US" sz="1800" dirty="0" smtClean="0">
                <a:solidFill>
                  <a:srgbClr val="00B0F0"/>
                </a:solidFill>
                <a:sym typeface="Wingdings" panose="05000000000000000000" pitchFamily="2" charset="2"/>
              </a:rPr>
              <a:t>1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>
                <a:solidFill>
                  <a:srgbClr val="FFC000"/>
                </a:solidFill>
                <a:sym typeface="Wingdings" panose="05000000000000000000" pitchFamily="2" charset="2"/>
              </a:rPr>
              <a:t>3</a:t>
            </a:r>
            <a:r>
              <a:rPr lang="en-US" sz="1800" dirty="0" smtClean="0">
                <a:sym typeface="Wingdings" panose="05000000000000000000" pitchFamily="2" charset="2"/>
              </a:rPr>
              <a:t>  </a:t>
            </a:r>
            <a:r>
              <a:rPr lang="en-US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50486"/>
            <a:ext cx="289560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50486"/>
            <a:ext cx="2895600" cy="2895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6" name="Straight Arrow Connector 15"/>
            <p:cNvCxnSpPr>
              <a:stCxn id="8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stCxn id="9" idx="3"/>
              <a:endCxn id="10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endCxn id="12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>
              <a:endCxn id="13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stCxn id="13" idx="2"/>
              <a:endCxn id="14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>
              <a:stCxn id="14" idx="3"/>
              <a:endCxn id="15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3" name="Rounded Rectangle 22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4" name="Straight Arrow Connector 23"/>
            <p:cNvCxnSpPr>
              <a:stCxn id="15" idx="3"/>
              <a:endCxn id="23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5" name="Circular Arrow 24"/>
          <p:cNvSpPr/>
          <p:nvPr/>
        </p:nvSpPr>
        <p:spPr bwMode="auto">
          <a:xfrm rot="354033" flipV="1">
            <a:off x="5755670" y="1506214"/>
            <a:ext cx="914400" cy="990600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Circular Arrow 25"/>
          <p:cNvSpPr/>
          <p:nvPr/>
        </p:nvSpPr>
        <p:spPr bwMode="auto">
          <a:xfrm rot="9916244" flipV="1">
            <a:off x="6781800" y="2700382"/>
            <a:ext cx="914400" cy="990600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307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n-US" sz="1600" dirty="0" smtClean="0"/>
              <a:t>Novel error </a:t>
            </a:r>
            <a:r>
              <a:rPr lang="en-US" sz="1600" dirty="0"/>
              <a:t>driven </a:t>
            </a:r>
            <a:r>
              <a:rPr lang="en-US" sz="1600" dirty="0" smtClean="0"/>
              <a:t>technique</a:t>
            </a:r>
          </a:p>
          <a:p>
            <a:pPr algn="just">
              <a:spcBef>
                <a:spcPts val="600"/>
              </a:spcBef>
            </a:pPr>
            <a:r>
              <a:rPr lang="en-US" sz="1600" dirty="0" smtClean="0"/>
              <a:t>Reduces </a:t>
            </a:r>
            <a:r>
              <a:rPr lang="en-US" sz="1600" dirty="0"/>
              <a:t>the size of a dense 3D dataset without losing key geometric </a:t>
            </a:r>
            <a:r>
              <a:rPr lang="en-US" sz="1600" dirty="0" smtClean="0"/>
              <a:t>features.</a:t>
            </a:r>
            <a:endParaRPr lang="en-US" sz="1600" dirty="0"/>
          </a:p>
          <a:p>
            <a:pPr algn="just">
              <a:spcBef>
                <a:spcPts val="600"/>
              </a:spcBef>
            </a:pPr>
            <a:r>
              <a:rPr lang="en-US" sz="1600" dirty="0" smtClean="0"/>
              <a:t>Simple, yet effective</a:t>
            </a:r>
            <a:endParaRPr lang="en-US" sz="1600" dirty="0"/>
          </a:p>
          <a:p>
            <a:pPr algn="just">
              <a:spcBef>
                <a:spcPts val="600"/>
              </a:spcBef>
            </a:pPr>
            <a:r>
              <a:rPr lang="en-US" sz="1600" dirty="0"/>
              <a:t>This paper uses the concept of geometric proxy(plane) which is defined by a point and normal to best approximate surfaces</a:t>
            </a:r>
          </a:p>
          <a:p>
            <a:pPr algn="just">
              <a:spcBef>
                <a:spcPts val="600"/>
              </a:spcBef>
            </a:pPr>
            <a:r>
              <a:rPr lang="en-US" sz="1600" dirty="0" smtClean="0"/>
              <a:t>Lloyd </a:t>
            </a:r>
            <a:r>
              <a:rPr lang="en-US" sz="1600" dirty="0"/>
              <a:t>Clustering using an error metric to cluster original polygons into the best fitting proxy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Once the clusters are formed, we make anchor vertices at each boundary and extract edges 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We then perform 3D triangulation to generate new mesh</a:t>
            </a:r>
          </a:p>
          <a:p>
            <a:pPr algn="just">
              <a:spcBef>
                <a:spcPts val="600"/>
              </a:spcBef>
            </a:pPr>
            <a:r>
              <a:rPr lang="en-US" sz="1600" dirty="0"/>
              <a:t>The results can be visualized through the STL </a:t>
            </a:r>
            <a:r>
              <a:rPr lang="en-US" sz="1600" dirty="0" smtClean="0"/>
              <a:t>files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642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Sphere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6" y="1200150"/>
            <a:ext cx="3997828" cy="3394075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56" y="1200150"/>
            <a:ext cx="3892287" cy="3394075"/>
          </a:xfrm>
        </p:spPr>
      </p:pic>
      <p:sp>
        <p:nvSpPr>
          <p:cNvPr id="12" name="TextBox 11"/>
          <p:cNvSpPr txBox="1"/>
          <p:nvPr/>
        </p:nvSpPr>
        <p:spPr>
          <a:xfrm>
            <a:off x="3810000" y="4248150"/>
            <a:ext cx="1828800" cy="461665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 clusters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3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2319"/>
            <a:ext cx="4038600" cy="316973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55791"/>
            <a:ext cx="4038600" cy="3282793"/>
          </a:xfrm>
        </p:spPr>
      </p:pic>
      <p:sp>
        <p:nvSpPr>
          <p:cNvPr id="12" name="TextBox 11"/>
          <p:cNvSpPr txBox="1"/>
          <p:nvPr/>
        </p:nvSpPr>
        <p:spPr>
          <a:xfrm>
            <a:off x="3810000" y="4248150"/>
            <a:ext cx="1828800" cy="461665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0 clusters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Mohawk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3" y="1200150"/>
            <a:ext cx="3882373" cy="339407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78" y="1200150"/>
            <a:ext cx="3987444" cy="3394075"/>
          </a:xfrm>
        </p:spPr>
      </p:pic>
      <p:sp>
        <p:nvSpPr>
          <p:cNvPr id="12" name="TextBox 11"/>
          <p:cNvSpPr txBox="1"/>
          <p:nvPr/>
        </p:nvSpPr>
        <p:spPr>
          <a:xfrm>
            <a:off x="3810000" y="4248150"/>
            <a:ext cx="1828800" cy="461665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0 clusters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70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en-US" dirty="0" smtClean="0"/>
              <a:t>– </a:t>
            </a:r>
            <a:r>
              <a:rPr lang="en-US" dirty="0" err="1" smtClean="0"/>
              <a:t>ktoolcav.stl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2" y="1200150"/>
            <a:ext cx="4010576" cy="33940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68307"/>
            <a:ext cx="4038600" cy="3257761"/>
          </a:xfrm>
        </p:spPr>
      </p:pic>
      <p:sp>
        <p:nvSpPr>
          <p:cNvPr id="12" name="TextBox 11"/>
          <p:cNvSpPr txBox="1"/>
          <p:nvPr/>
        </p:nvSpPr>
        <p:spPr>
          <a:xfrm>
            <a:off x="3810000" y="4248150"/>
            <a:ext cx="1828800" cy="461665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clusters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01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A simple, yet effective way of compressing the data without losing key geometric features   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/>
              <a:t>Departs from the conventional method of linear piecewise approximation of the original </a:t>
            </a:r>
            <a:r>
              <a:rPr lang="en-US" dirty="0" smtClean="0"/>
              <a:t>surface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smtClean="0"/>
              <a:t>Computationally efficient</a:t>
            </a: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smtClean="0"/>
              <a:t>Provides concise </a:t>
            </a:r>
            <a:r>
              <a:rPr lang="en-US" dirty="0"/>
              <a:t>geometric representations either in the form of local best-fit geometric plane or in the form of a polygonal mesh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27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recognition of number of proxies</a:t>
            </a:r>
          </a:p>
          <a:p>
            <a:r>
              <a:rPr lang="en-US" dirty="0"/>
              <a:t>Implement Constrained Delaunay </a:t>
            </a:r>
            <a:r>
              <a:rPr lang="en-US" dirty="0" smtClean="0"/>
              <a:t>Triangulation</a:t>
            </a:r>
          </a:p>
          <a:p>
            <a:r>
              <a:rPr lang="en-US" dirty="0"/>
              <a:t>Reduce the number of redundant polygons in a given proxy such that the proxy normal does not change by more than a given </a:t>
            </a:r>
            <a:r>
              <a:rPr lang="en-US" dirty="0" smtClean="0"/>
              <a:t>threshold</a:t>
            </a:r>
          </a:p>
          <a:p>
            <a:r>
              <a:rPr lang="en-US" dirty="0" smtClean="0"/>
              <a:t>There are some more bugs, but we won’t tell them to you!!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35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Any Questions ???</a:t>
            </a:r>
          </a:p>
        </p:txBody>
      </p:sp>
      <p:pic>
        <p:nvPicPr>
          <p:cNvPr id="21507" name="Picture 4" descr="http://clipartion.com/wp-content/uploads/2015/10/question-mark-clipart-free-image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431" y="1200150"/>
            <a:ext cx="2952138" cy="3394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David Cohen-Steiner, Pierre </a:t>
            </a:r>
            <a:r>
              <a:rPr lang="en-US" sz="1800" dirty="0" err="1"/>
              <a:t>Alliez</a:t>
            </a:r>
            <a:r>
              <a:rPr lang="en-US" sz="1800" dirty="0"/>
              <a:t>, and Mathieu </a:t>
            </a:r>
            <a:r>
              <a:rPr lang="en-US" sz="1800" dirty="0" err="1"/>
              <a:t>Desbrun</a:t>
            </a:r>
            <a:r>
              <a:rPr lang="en-US" sz="1800" dirty="0"/>
              <a:t>, </a:t>
            </a:r>
            <a:r>
              <a:rPr lang="en-US" sz="1800" dirty="0" err="1"/>
              <a:t>Variational</a:t>
            </a:r>
            <a:r>
              <a:rPr lang="en-US" sz="1800" dirty="0"/>
              <a:t> Shape Approximation, Proceedings of SIGGRAPH 2004, pp. 905-914, 2004</a:t>
            </a:r>
          </a:p>
        </p:txBody>
      </p:sp>
    </p:spTree>
    <p:extLst>
      <p:ext uri="{BB962C8B-B14F-4D97-AF65-F5344CB8AC3E}">
        <p14:creationId xmlns:p14="http://schemas.microsoft.com/office/powerpoint/2010/main" val="1608606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143000" y="205979"/>
            <a:ext cx="61722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 </a:t>
            </a:r>
          </a:p>
        </p:txBody>
      </p:sp>
      <p:pic>
        <p:nvPicPr>
          <p:cNvPr id="22531" name="Picture 2" descr="http://images.clipartpanda.com/thank-you-clipart-funny-thank_you_image_500_clr.png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3300"/>
            <a:ext cx="7374068" cy="50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02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Algorithm Outline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7200" y="1182297"/>
            <a:ext cx="8229600" cy="2989653"/>
            <a:chOff x="457200" y="1182297"/>
            <a:chExt cx="8229600" cy="2989653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533400" y="1202532"/>
              <a:ext cx="20574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3276600" y="1182297"/>
              <a:ext cx="1981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5943600" y="1202532"/>
              <a:ext cx="2743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60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3147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4" idx="3"/>
            </p:cNvCxnSpPr>
            <p:nvPr/>
          </p:nvCxnSpPr>
          <p:spPr bwMode="auto">
            <a:xfrm>
              <a:off x="2590800" y="1393032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5257800" y="138827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>
              <a:endCxn id="8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>
              <a:endCxn id="9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>
              <a:stCxn id="9" idx="2"/>
              <a:endCxn id="10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>
              <a:stCxn id="10" idx="3"/>
              <a:endCxn id="11" idx="1"/>
            </p:cNvCxnSpPr>
            <p:nvPr/>
          </p:nvCxnSpPr>
          <p:spPr bwMode="auto">
            <a:xfrm>
              <a:off x="2971800" y="3981450"/>
              <a:ext cx="3429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" name="Rounded Rectangle 27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30" name="Straight Arrow Connector 29"/>
            <p:cNvCxnSpPr>
              <a:stCxn id="11" idx="3"/>
              <a:endCxn id="28" idx="1"/>
            </p:cNvCxnSpPr>
            <p:nvPr/>
          </p:nvCxnSpPr>
          <p:spPr bwMode="auto">
            <a:xfrm flipV="1">
              <a:off x="5829300" y="3979069"/>
              <a:ext cx="342900" cy="23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923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STL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Binary</a:t>
            </a:r>
          </a:p>
          <a:p>
            <a:pPr lvl="2"/>
            <a:r>
              <a:rPr lang="en-US" dirty="0" smtClean="0"/>
              <a:t>Read binary</a:t>
            </a:r>
          </a:p>
          <a:p>
            <a:pPr lvl="2"/>
            <a:r>
              <a:rPr lang="en-US" dirty="0" smtClean="0"/>
              <a:t>Convert from char to float and </a:t>
            </a:r>
            <a:r>
              <a:rPr lang="en-US" dirty="0" err="1" smtClean="0"/>
              <a:t>int</a:t>
            </a:r>
            <a:endParaRPr lang="en-US" dirty="0" smtClean="0"/>
          </a:p>
          <a:p>
            <a:pPr lvl="1"/>
            <a:r>
              <a:rPr lang="en-US" dirty="0" err="1" smtClean="0"/>
              <a:t>Ascii</a:t>
            </a:r>
            <a:endParaRPr lang="en-US" dirty="0" smtClean="0"/>
          </a:p>
          <a:p>
            <a:pPr lvl="2"/>
            <a:r>
              <a:rPr lang="en-US" dirty="0" smtClean="0"/>
              <a:t>Parsing</a:t>
            </a:r>
          </a:p>
          <a:p>
            <a:pPr lvl="2"/>
            <a:r>
              <a:rPr lang="en-US" dirty="0" smtClean="0"/>
              <a:t>Store vertices and triangles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48" name="Straight Arrow Connector 47"/>
            <p:cNvCxnSpPr>
              <a:stCxn id="40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>
              <a:stCxn id="41" idx="3"/>
              <a:endCxn id="42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/>
            <p:cNvCxnSpPr>
              <a:endCxn id="44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endCxn id="45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stCxn id="45" idx="2"/>
              <a:endCxn id="46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stCxn id="46" idx="3"/>
              <a:endCxn id="47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5" name="Rounded Rectangle 54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56" name="Straight Arrow Connector 55"/>
            <p:cNvCxnSpPr>
              <a:stCxn id="47" idx="3"/>
              <a:endCxn id="55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026" name="Picture 2" descr="http://www.clker.com/cliparts/H/8/A/0/I/O/reading-is-fun-m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65" y="1455196"/>
            <a:ext cx="28003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YsShell</a:t>
            </a:r>
            <a:r>
              <a:rPr lang="en-US" dirty="0" smtClean="0"/>
              <a:t> from Prof. </a:t>
            </a:r>
            <a:r>
              <a:rPr lang="en-US" dirty="0" err="1" smtClean="0"/>
              <a:t>Yamakawa’s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Basically, allocate unique handles to all vertices and polygons</a:t>
            </a:r>
          </a:p>
          <a:p>
            <a:r>
              <a:rPr lang="en-US" dirty="0" smtClean="0"/>
              <a:t>Store </a:t>
            </a:r>
            <a:r>
              <a:rPr lang="en-US" dirty="0" err="1" smtClean="0"/>
              <a:t>hashtable</a:t>
            </a:r>
            <a:r>
              <a:rPr lang="en-US" dirty="0" smtClean="0"/>
              <a:t> to trace connectivity</a:t>
            </a:r>
          </a:p>
          <a:p>
            <a:pPr lvl="1"/>
            <a:r>
              <a:rPr lang="en-US" dirty="0" smtClean="0"/>
              <a:t>Polygon Handle to Vertex Handle</a:t>
            </a:r>
          </a:p>
          <a:p>
            <a:pPr lvl="1"/>
            <a:r>
              <a:rPr lang="en-US" dirty="0" err="1" smtClean="0"/>
              <a:t>PolygonHandle</a:t>
            </a:r>
            <a:r>
              <a:rPr lang="en-US" dirty="0" smtClean="0"/>
              <a:t> to Edge</a:t>
            </a:r>
          </a:p>
          <a:p>
            <a:r>
              <a:rPr lang="en-US" dirty="0" smtClean="0"/>
              <a:t>Store normal and Vertex Handles in a Polygon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7" name="TextBox 26"/>
          <p:cNvSpPr txBox="1"/>
          <p:nvPr/>
        </p:nvSpPr>
        <p:spPr>
          <a:xfrm>
            <a:off x="6237110" y="2481097"/>
            <a:ext cx="2590800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We sincerely thank Prof. </a:t>
            </a:r>
            <a:r>
              <a:rPr lang="en-US" sz="1200" dirty="0" err="1" smtClean="0"/>
              <a:t>Yamakawa</a:t>
            </a:r>
            <a:r>
              <a:rPr lang="en-US" sz="1200" dirty="0" smtClean="0"/>
              <a:t> for writing such extensive libraries and letting us use them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31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</a:t>
            </a:r>
            <a:r>
              <a:rPr lang="en-US" dirty="0" err="1" smtClean="0"/>
              <a:t>YsShell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Lattice data structure to increase speed</a:t>
            </a:r>
          </a:p>
          <a:p>
            <a:pPr lvl="1"/>
            <a:r>
              <a:rPr lang="en-US" dirty="0"/>
              <a:t>Register vertices in lattice</a:t>
            </a:r>
          </a:p>
          <a:p>
            <a:pPr lvl="1"/>
            <a:r>
              <a:rPr lang="en-US" dirty="0"/>
              <a:t>Only check in lattice node whether vertex appears before</a:t>
            </a:r>
          </a:p>
          <a:p>
            <a:r>
              <a:rPr lang="en-US" dirty="0" smtClean="0"/>
              <a:t>If existing, get Vertex Handle for vertex</a:t>
            </a:r>
          </a:p>
          <a:p>
            <a:r>
              <a:rPr lang="en-US" dirty="0" smtClean="0"/>
              <a:t>Store polygon with all Vertex Handles</a:t>
            </a:r>
          </a:p>
          <a:p>
            <a:r>
              <a:rPr lang="en-US" dirty="0" smtClean="0"/>
              <a:t>Store polygon normal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6338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Contains two vectors – Position and Normal</a:t>
            </a:r>
          </a:p>
          <a:p>
            <a:r>
              <a:rPr lang="en-US" dirty="0" smtClean="0"/>
              <a:t>Symbolic for a cluster</a:t>
            </a:r>
          </a:p>
          <a:p>
            <a:r>
              <a:rPr lang="en-US" dirty="0" smtClean="0"/>
              <a:t>Proxy position</a:t>
            </a:r>
          </a:p>
          <a:p>
            <a:pPr lvl="1"/>
            <a:r>
              <a:rPr lang="en-US" dirty="0" smtClean="0"/>
              <a:t>Barycenter of the cluster</a:t>
            </a:r>
          </a:p>
          <a:p>
            <a:r>
              <a:rPr lang="en-US" dirty="0" smtClean="0"/>
              <a:t>Proxy Normal</a:t>
            </a:r>
          </a:p>
          <a:p>
            <a:pPr lvl="1"/>
            <a:r>
              <a:rPr lang="en-US" dirty="0" smtClean="0"/>
              <a:t>Mean of all Polygon </a:t>
            </a:r>
            <a:r>
              <a:rPr lang="en-US" dirty="0" err="1" smtClean="0"/>
              <a:t>Normals</a:t>
            </a:r>
            <a:r>
              <a:rPr lang="en-US" dirty="0" smtClean="0"/>
              <a:t> in the cluster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691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–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Assign “k” random centers initially – </a:t>
            </a:r>
            <a:r>
              <a:rPr lang="en-US" sz="2000" dirty="0"/>
              <a:t>Lloyd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181600" y="205980"/>
            <a:ext cx="3733800" cy="994172"/>
            <a:chOff x="457200" y="1182297"/>
            <a:chExt cx="8229600" cy="2989653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533397" y="1202535"/>
              <a:ext cx="2438400" cy="371272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Reading STL</a:t>
              </a:r>
              <a:r>
                <a:rPr kumimoji="0" lang="en-US" sz="6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3276597" y="1182297"/>
              <a:ext cx="2362200" cy="391508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6095999" y="1202532"/>
              <a:ext cx="2590801" cy="381001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Perform Lloyd Clustering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6095999" y="2571749"/>
              <a:ext cx="2590801" cy="381001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Make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3276600" y="2571750"/>
              <a:ext cx="23622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Extract New Edges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457200" y="25717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Add New Anchor Vertices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57200" y="3790950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New Triangulation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314701" y="3790949"/>
              <a:ext cx="2324098" cy="378619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Store new connectivity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13" name="Straight Arrow Connector 12"/>
            <p:cNvCxnSpPr>
              <a:stCxn id="5" idx="3"/>
            </p:cNvCxnSpPr>
            <p:nvPr/>
          </p:nvCxnSpPr>
          <p:spPr bwMode="auto">
            <a:xfrm>
              <a:off x="2971797" y="1388171"/>
              <a:ext cx="304802" cy="48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 bwMode="auto">
            <a:xfrm>
              <a:off x="5638798" y="1378052"/>
              <a:ext cx="457201" cy="149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7239000" y="1583532"/>
              <a:ext cx="0" cy="9882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>
              <a:endCxn id="9" idx="3"/>
            </p:cNvCxnSpPr>
            <p:nvPr/>
          </p:nvCxnSpPr>
          <p:spPr bwMode="auto">
            <a:xfrm flipH="1">
              <a:off x="5638800" y="2762250"/>
              <a:ext cx="457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>
              <a:endCxn id="10" idx="3"/>
            </p:cNvCxnSpPr>
            <p:nvPr/>
          </p:nvCxnSpPr>
          <p:spPr bwMode="auto">
            <a:xfrm flipH="1">
              <a:off x="2971800" y="2762250"/>
              <a:ext cx="3048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>
              <a:stCxn id="10" idx="2"/>
              <a:endCxn id="11" idx="0"/>
            </p:cNvCxnSpPr>
            <p:nvPr/>
          </p:nvCxnSpPr>
          <p:spPr bwMode="auto">
            <a:xfrm>
              <a:off x="1714500" y="2952750"/>
              <a:ext cx="0" cy="838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>
              <a:stCxn id="11" idx="3"/>
              <a:endCxn id="12" idx="1"/>
            </p:cNvCxnSpPr>
            <p:nvPr/>
          </p:nvCxnSpPr>
          <p:spPr bwMode="auto">
            <a:xfrm flipV="1">
              <a:off x="2971799" y="3980260"/>
              <a:ext cx="342902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ounded Rectangle 19"/>
            <p:cNvSpPr/>
            <p:nvPr/>
          </p:nvSpPr>
          <p:spPr bwMode="auto">
            <a:xfrm>
              <a:off x="6172200" y="3788569"/>
              <a:ext cx="2514600" cy="3810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latin typeface="45 Helvetica Light" pitchFamily="-110" charset="0"/>
                  <a:ea typeface="Geneva" pitchFamily="-110" charset="-128"/>
                  <a:cs typeface="Geneva" pitchFamily="-110" charset="-128"/>
                </a:rPr>
                <a:t>Write STL file</a:t>
              </a:r>
              <a:endParaRPr kumimoji="0" 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45 Helvetica Light" pitchFamily="-110" charset="0"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21" name="Straight Arrow Connector 20"/>
            <p:cNvCxnSpPr>
              <a:stCxn id="12" idx="3"/>
              <a:endCxn id="20" idx="1"/>
            </p:cNvCxnSpPr>
            <p:nvPr/>
          </p:nvCxnSpPr>
          <p:spPr bwMode="auto">
            <a:xfrm flipV="1">
              <a:off x="5638800" y="3979070"/>
              <a:ext cx="533401" cy="119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24" name="Content Placeholder 2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770193"/>
            <a:ext cx="4038600" cy="22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Osaka"/>
        <a:cs typeface="Osaka"/>
      </a:majorFont>
      <a:minorFont>
        <a:latin typeface="75 Helvetica Bold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45 Helvetica Light" pitchFamily="-110" charset="0"/>
            <a:ea typeface="Geneva" pitchFamily="-110" charset="-128"/>
            <a:cs typeface="Geneva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Monica:Applications:Microsoft Office 2004:Templates:Presentations:Designs:Blank Presentation</Template>
  <TotalTime>1215</TotalTime>
  <Words>1765</Words>
  <Application>Microsoft Office PowerPoint</Application>
  <PresentationFormat>On-screen Show (16:9)</PresentationFormat>
  <Paragraphs>458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ＭＳ Ｐゴシック</vt:lpstr>
      <vt:lpstr>45 Helvetica Light</vt:lpstr>
      <vt:lpstr>75 Helvetica Bold</vt:lpstr>
      <vt:lpstr>Arial</vt:lpstr>
      <vt:lpstr>Calibri</vt:lpstr>
      <vt:lpstr>Cambria Math</vt:lpstr>
      <vt:lpstr>Courier New</vt:lpstr>
      <vt:lpstr>Geneva</vt:lpstr>
      <vt:lpstr>Helvetica</vt:lpstr>
      <vt:lpstr>L Helvetica Light</vt:lpstr>
      <vt:lpstr>Osaka</vt:lpstr>
      <vt:lpstr>Times</vt:lpstr>
      <vt:lpstr>Times New Roman</vt:lpstr>
      <vt:lpstr>Wingdings</vt:lpstr>
      <vt:lpstr>Blank Presentation</vt:lpstr>
      <vt:lpstr>PowerPoint Presentation</vt:lpstr>
      <vt:lpstr>Outline</vt:lpstr>
      <vt:lpstr>Summary</vt:lpstr>
      <vt:lpstr>Algorithm Outline</vt:lpstr>
      <vt:lpstr>Reading STL</vt:lpstr>
      <vt:lpstr>Storing Connectivity</vt:lpstr>
      <vt:lpstr>Loading YsShell</vt:lpstr>
      <vt:lpstr>Proxy</vt:lpstr>
      <vt:lpstr>Clustering – k-means</vt:lpstr>
      <vt:lpstr>Clustering – k-means</vt:lpstr>
      <vt:lpstr>Clustering – k-means</vt:lpstr>
      <vt:lpstr>Clustering – k-means</vt:lpstr>
      <vt:lpstr>Clustering – k-means</vt:lpstr>
      <vt:lpstr>Clustering – k-means</vt:lpstr>
      <vt:lpstr>Clustering – k-means</vt:lpstr>
      <vt:lpstr>Error Metric</vt:lpstr>
      <vt:lpstr>K-means in C++</vt:lpstr>
      <vt:lpstr>Lloyd Cluster Class</vt:lpstr>
      <vt:lpstr>Anchor Vertex Assignment</vt:lpstr>
      <vt:lpstr>The Anchor Class</vt:lpstr>
      <vt:lpstr>Geometric Computation</vt:lpstr>
      <vt:lpstr>Adding more Anchor Vertices</vt:lpstr>
      <vt:lpstr>Edge Extraction</vt:lpstr>
      <vt:lpstr>Triangulation</vt:lpstr>
      <vt:lpstr>Step 1 – Assigning unique label </vt:lpstr>
      <vt:lpstr>Step 2 – Distance of a vertex from all anchor vertices </vt:lpstr>
      <vt:lpstr>Step 3 – Assigning label to vertex </vt:lpstr>
      <vt:lpstr>Step 4 – Triangles with vertices having different labels</vt:lpstr>
      <vt:lpstr>Step 5 – New connectivity</vt:lpstr>
      <vt:lpstr>Results - Sphere</vt:lpstr>
      <vt:lpstr>Results - Cone</vt:lpstr>
      <vt:lpstr>Results - Mohawk</vt:lpstr>
      <vt:lpstr>Results – ktoolcav.stl</vt:lpstr>
      <vt:lpstr>Conclusion</vt:lpstr>
      <vt:lpstr>Future Work</vt:lpstr>
      <vt:lpstr>Any Questions ???</vt:lpstr>
      <vt:lpstr> </vt:lpstr>
    </vt:vector>
  </TitlesOfParts>
  <Company>Monica Banaszak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Monica Banaszak</dc:creator>
  <cp:lastModifiedBy>Ninad Kamat</cp:lastModifiedBy>
  <cp:revision>119</cp:revision>
  <cp:lastPrinted>2010-02-04T18:44:02Z</cp:lastPrinted>
  <dcterms:created xsi:type="dcterms:W3CDTF">2010-02-04T17:20:45Z</dcterms:created>
  <dcterms:modified xsi:type="dcterms:W3CDTF">2016-04-26T15:59:00Z</dcterms:modified>
</cp:coreProperties>
</file>